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53" r:id="rId2"/>
    <p:sldId id="391" r:id="rId3"/>
    <p:sldId id="398" r:id="rId4"/>
    <p:sldId id="393" r:id="rId5"/>
    <p:sldId id="394" r:id="rId6"/>
    <p:sldId id="395" r:id="rId7"/>
    <p:sldId id="396" r:id="rId8"/>
    <p:sldId id="397" r:id="rId9"/>
    <p:sldId id="399" r:id="rId10"/>
    <p:sldId id="400" r:id="rId11"/>
    <p:sldId id="401" r:id="rId12"/>
    <p:sldId id="354" r:id="rId13"/>
    <p:sldId id="350" r:id="rId14"/>
    <p:sldId id="367" r:id="rId15"/>
    <p:sldId id="384" r:id="rId16"/>
    <p:sldId id="369" r:id="rId17"/>
    <p:sldId id="378" r:id="rId18"/>
    <p:sldId id="386" r:id="rId19"/>
    <p:sldId id="385" r:id="rId20"/>
    <p:sldId id="368" r:id="rId21"/>
    <p:sldId id="388" r:id="rId22"/>
    <p:sldId id="341" r:id="rId23"/>
    <p:sldId id="382" r:id="rId24"/>
    <p:sldId id="383" r:id="rId25"/>
    <p:sldId id="36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77856" autoAdjust="0"/>
  </p:normalViewPr>
  <p:slideViewPr>
    <p:cSldViewPr snapToGrid="0">
      <p:cViewPr>
        <p:scale>
          <a:sx n="66" d="100"/>
          <a:sy n="66" d="100"/>
        </p:scale>
        <p:origin x="1566"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EFE3C-2D75-4B78-A43E-F0706C7A8981}" type="datetimeFigureOut">
              <a:rPr lang="en-US" smtClean="0"/>
              <a:t>6/1/2021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9B0F8-B856-4749-BED7-D3CD4A0E3026}" type="slidenum">
              <a:rPr lang="en-US" smtClean="0"/>
              <a:t>‹#›</a:t>
            </a:fld>
            <a:endParaRPr lang="en-US"/>
          </a:p>
        </p:txBody>
      </p:sp>
    </p:spTree>
    <p:extLst>
      <p:ext uri="{BB962C8B-B14F-4D97-AF65-F5344CB8AC3E}">
        <p14:creationId xmlns:p14="http://schemas.microsoft.com/office/powerpoint/2010/main" val="367148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2815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10</a:t>
            </a:fld>
            <a:endParaRPr lang="en-US"/>
          </a:p>
        </p:txBody>
      </p:sp>
    </p:spTree>
    <p:extLst>
      <p:ext uri="{BB962C8B-B14F-4D97-AF65-F5344CB8AC3E}">
        <p14:creationId xmlns:p14="http://schemas.microsoft.com/office/powerpoint/2010/main" val="1829440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11</a:t>
            </a:fld>
            <a:endParaRPr lang="en-US"/>
          </a:p>
        </p:txBody>
      </p:sp>
    </p:spTree>
    <p:extLst>
      <p:ext uri="{BB962C8B-B14F-4D97-AF65-F5344CB8AC3E}">
        <p14:creationId xmlns:p14="http://schemas.microsoft.com/office/powerpoint/2010/main" val="4030046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1052297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dirty="0" smtClean="0">
                <a:solidFill>
                  <a:srgbClr val="000000"/>
                </a:solidFill>
                <a:effectLst/>
                <a:latin typeface="system-ui"/>
              </a:rPr>
              <a:t>1Pe 2:12 having your conduct honorable among the Gentiles, that when they speak against you as evildoers, they may, by your good works which they observe, glorify God in the day of visitation.  13 ¶ Therefore submit yourselves to every ordinance of man for the Lord's sake, whether to the king as supreme,  14 or to governors, as to those who are sent by him for the punishment of evildoers and for the praise of those who do good. 15 For this is the will of God, that by doing good you may put to silence the ignorance of foolish men--  16 as free, yet not using liberty as a cloak for vice, but as bondservants of God.  17 Honor all people. Love the brotherhood. Fear God. Honor the king.</a:t>
            </a:r>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14</a:t>
            </a:fld>
            <a:endParaRPr lang="en-US"/>
          </a:p>
        </p:txBody>
      </p:sp>
    </p:spTree>
    <p:extLst>
      <p:ext uri="{BB962C8B-B14F-4D97-AF65-F5344CB8AC3E}">
        <p14:creationId xmlns:p14="http://schemas.microsoft.com/office/powerpoint/2010/main" val="3958803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dirty="0" smtClean="0">
                <a:solidFill>
                  <a:srgbClr val="000000"/>
                </a:solidFill>
                <a:effectLst/>
                <a:latin typeface="system-ui"/>
              </a:rPr>
              <a:t>Joh 16:2 "They will put you out of the synagogues; yes, the time is coming that whoever kills you will think that he offers God service.</a:t>
            </a:r>
          </a:p>
          <a:p>
            <a:r>
              <a:rPr lang="en-US" sz="1600" b="0" i="0" dirty="0" smtClean="0">
                <a:solidFill>
                  <a:srgbClr val="000000"/>
                </a:solidFill>
                <a:effectLst/>
                <a:latin typeface="system-ui"/>
              </a:rPr>
              <a:t>Mt 10:18 "You will be brought before governors and kings for My sake, as a testimony to them and to the Gentiles.</a:t>
            </a:r>
          </a:p>
          <a:p>
            <a:r>
              <a:rPr lang="en-US" sz="1600" b="0" i="0" dirty="0" smtClean="0">
                <a:solidFill>
                  <a:srgbClr val="000000"/>
                </a:solidFill>
                <a:effectLst/>
                <a:latin typeface="system-ui"/>
              </a:rPr>
              <a:t>Ac 23:1 ¶ Then Paul, looking earnestly at the council, said, "Men and brethren, I have lived in all good conscience before God until this day." 2 And the high priest Ananias commanded those who stood by him to strike him on the mouth. 3 Then Paul said to him, "God will strike you, you whitewashed wall! For you sit to judge me according to the law, and do you command me to be struck contrary to the law?" 4 And those who stood by said, "Do you revile God's high priest?" 5 Then Paul said, "I did not know, brethren, that he was the high priest; for it is written, 'You shall not speak evil of a ruler of your people.'"</a:t>
            </a:r>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15</a:t>
            </a:fld>
            <a:endParaRPr lang="en-US"/>
          </a:p>
        </p:txBody>
      </p:sp>
    </p:spTree>
    <p:extLst>
      <p:ext uri="{BB962C8B-B14F-4D97-AF65-F5344CB8AC3E}">
        <p14:creationId xmlns:p14="http://schemas.microsoft.com/office/powerpoint/2010/main" val="1035564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12:17 Repay no one evil for evil. Have regard for good things in the sight of all men. 18 If it is possible, as much as depends on you, live peaceably with all men. </a:t>
            </a:r>
          </a:p>
          <a:p>
            <a:r>
              <a:rPr lang="en-US" dirty="0" smtClean="0"/>
              <a:t>1Pe 2:12 having your conduct honorable among the Gentiles, that when they speak against you as evildoers, they may, by your good works which they observe, glorify God in the day of visitation.</a:t>
            </a:r>
          </a:p>
          <a:p>
            <a:endParaRPr lang="en-US" dirty="0" smtClean="0"/>
          </a:p>
          <a:p>
            <a:r>
              <a:rPr lang="en-US" dirty="0" smtClean="0"/>
              <a:t>1Pe 4:4 If you are reproached for the name of Christ, blessed are you, for the Spirit of glory and of God rests upon you. On their part He is blasphemed, but on your part He is glorified. 15 But let none of you suffer as a murderer, a thief, an evildoer, or as a busybody in other people's matters.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16</a:t>
            </a:fld>
            <a:endParaRPr lang="en-US"/>
          </a:p>
        </p:txBody>
      </p:sp>
    </p:spTree>
    <p:extLst>
      <p:ext uri="{BB962C8B-B14F-4D97-AF65-F5344CB8AC3E}">
        <p14:creationId xmlns:p14="http://schemas.microsoft.com/office/powerpoint/2010/main" val="1036442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12:18 If it is possible, as much as depends on you, live peaceably with all men.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17</a:t>
            </a:fld>
            <a:endParaRPr lang="en-US"/>
          </a:p>
        </p:txBody>
      </p:sp>
    </p:spTree>
    <p:extLst>
      <p:ext uri="{BB962C8B-B14F-4D97-AF65-F5344CB8AC3E}">
        <p14:creationId xmlns:p14="http://schemas.microsoft.com/office/powerpoint/2010/main" val="1654518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12:18 If it is possible, as much as depends on you, live peaceably with all men.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18</a:t>
            </a:fld>
            <a:endParaRPr lang="en-US"/>
          </a:p>
        </p:txBody>
      </p:sp>
    </p:spTree>
    <p:extLst>
      <p:ext uri="{BB962C8B-B14F-4D97-AF65-F5344CB8AC3E}">
        <p14:creationId xmlns:p14="http://schemas.microsoft.com/office/powerpoint/2010/main" val="195919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12:18 If it is possible, as much as depends on you, live peaceably with all men.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19</a:t>
            </a:fld>
            <a:endParaRPr lang="en-US"/>
          </a:p>
        </p:txBody>
      </p:sp>
    </p:spTree>
    <p:extLst>
      <p:ext uri="{BB962C8B-B14F-4D97-AF65-F5344CB8AC3E}">
        <p14:creationId xmlns:p14="http://schemas.microsoft.com/office/powerpoint/2010/main" val="30439281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20</a:t>
            </a:fld>
            <a:endParaRPr lang="en-US"/>
          </a:p>
        </p:txBody>
      </p:sp>
    </p:spTree>
    <p:extLst>
      <p:ext uri="{BB962C8B-B14F-4D97-AF65-F5344CB8AC3E}">
        <p14:creationId xmlns:p14="http://schemas.microsoft.com/office/powerpoint/2010/main" val="1279742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a:p>
        </p:txBody>
      </p:sp>
    </p:spTree>
    <p:extLst>
      <p:ext uri="{BB962C8B-B14F-4D97-AF65-F5344CB8AC3E}">
        <p14:creationId xmlns:p14="http://schemas.microsoft.com/office/powerpoint/2010/main" val="3911463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21</a:t>
            </a:fld>
            <a:endParaRPr lang="en-US"/>
          </a:p>
        </p:txBody>
      </p:sp>
    </p:spTree>
    <p:extLst>
      <p:ext uri="{BB962C8B-B14F-4D97-AF65-F5344CB8AC3E}">
        <p14:creationId xmlns:p14="http://schemas.microsoft.com/office/powerpoint/2010/main" val="4072472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24</a:t>
            </a:fld>
            <a:endParaRPr lang="en-US"/>
          </a:p>
        </p:txBody>
      </p:sp>
    </p:spTree>
    <p:extLst>
      <p:ext uri="{BB962C8B-B14F-4D97-AF65-F5344CB8AC3E}">
        <p14:creationId xmlns:p14="http://schemas.microsoft.com/office/powerpoint/2010/main" val="1913526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a:p>
        </p:txBody>
      </p:sp>
    </p:spTree>
    <p:extLst>
      <p:ext uri="{BB962C8B-B14F-4D97-AF65-F5344CB8AC3E}">
        <p14:creationId xmlns:p14="http://schemas.microsoft.com/office/powerpoint/2010/main" val="3830222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a:p>
        </p:txBody>
      </p:sp>
    </p:spTree>
    <p:extLst>
      <p:ext uri="{BB962C8B-B14F-4D97-AF65-F5344CB8AC3E}">
        <p14:creationId xmlns:p14="http://schemas.microsoft.com/office/powerpoint/2010/main" val="1650027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a:p>
        </p:txBody>
      </p:sp>
    </p:spTree>
    <p:extLst>
      <p:ext uri="{BB962C8B-B14F-4D97-AF65-F5344CB8AC3E}">
        <p14:creationId xmlns:p14="http://schemas.microsoft.com/office/powerpoint/2010/main" val="3059198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6</a:t>
            </a:fld>
            <a:endParaRPr lang="en-US"/>
          </a:p>
        </p:txBody>
      </p:sp>
    </p:spTree>
    <p:extLst>
      <p:ext uri="{BB962C8B-B14F-4D97-AF65-F5344CB8AC3E}">
        <p14:creationId xmlns:p14="http://schemas.microsoft.com/office/powerpoint/2010/main" val="993001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7</a:t>
            </a:fld>
            <a:endParaRPr lang="en-US"/>
          </a:p>
        </p:txBody>
      </p:sp>
    </p:spTree>
    <p:extLst>
      <p:ext uri="{BB962C8B-B14F-4D97-AF65-F5344CB8AC3E}">
        <p14:creationId xmlns:p14="http://schemas.microsoft.com/office/powerpoint/2010/main" val="3911183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8</a:t>
            </a:fld>
            <a:endParaRPr lang="en-US"/>
          </a:p>
        </p:txBody>
      </p:sp>
    </p:spTree>
    <p:extLst>
      <p:ext uri="{BB962C8B-B14F-4D97-AF65-F5344CB8AC3E}">
        <p14:creationId xmlns:p14="http://schemas.microsoft.com/office/powerpoint/2010/main" val="1234151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9</a:t>
            </a:fld>
            <a:endParaRPr lang="en-US"/>
          </a:p>
        </p:txBody>
      </p:sp>
    </p:spTree>
    <p:extLst>
      <p:ext uri="{BB962C8B-B14F-4D97-AF65-F5344CB8AC3E}">
        <p14:creationId xmlns:p14="http://schemas.microsoft.com/office/powerpoint/2010/main" val="835854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303557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1812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4958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36297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30914-31E5-43DD-9AB5-B04EE578D095}"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38922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30914-31E5-43DD-9AB5-B04EE578D095}"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06395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30914-31E5-43DD-9AB5-B04EE578D095}"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59354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30914-31E5-43DD-9AB5-B04EE578D095}" type="datetimeFigureOut">
              <a:rPr lang="en-US" smtClean="0"/>
              <a:t>6/1/2021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58275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0914-31E5-43DD-9AB5-B04EE578D095}" type="datetimeFigureOut">
              <a:rPr lang="en-US" smtClean="0"/>
              <a:t>6/1/2021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45727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361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93838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30914-31E5-43DD-9AB5-B04EE578D095}" type="datetimeFigureOut">
              <a:rPr lang="en-US" smtClean="0"/>
              <a:t>6/1/2021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56416-3612-4FEE-9288-A70B2D637CB9}" type="slidenum">
              <a:rPr lang="en-US" smtClean="0"/>
              <a:t>‹#›</a:t>
            </a:fld>
            <a:endParaRPr lang="en-US"/>
          </a:p>
        </p:txBody>
      </p:sp>
    </p:spTree>
    <p:extLst>
      <p:ext uri="{BB962C8B-B14F-4D97-AF65-F5344CB8AC3E}">
        <p14:creationId xmlns:p14="http://schemas.microsoft.com/office/powerpoint/2010/main" val="329926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625944" cy="4539343"/>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	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a:t>
            </a:r>
            <a:r>
              <a:rPr lang="en-US" sz="4000">
                <a:effectLst>
                  <a:glow rad="228600">
                    <a:srgbClr val="03080D"/>
                  </a:glow>
                </a:effectLst>
              </a:rPr>
              <a:t>	</a:t>
            </a:r>
            <a:r>
              <a:rPr lang="en-US" sz="400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279587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John 1:1</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377401" cy="5029424"/>
          </a:xfrm>
        </p:spPr>
        <p:txBody>
          <a:bodyPr>
            <a:normAutofit/>
          </a:bodyPr>
          <a:lstStyle/>
          <a:p>
            <a:pPr marL="0" indent="0" algn="just">
              <a:buNone/>
            </a:pPr>
            <a:r>
              <a:rPr lang="en-US" sz="5000" smtClean="0"/>
              <a:t>The Word of God</a:t>
            </a:r>
            <a:endParaRPr lang="en-US" sz="5000"/>
          </a:p>
          <a:p>
            <a:pPr marL="0" indent="0" algn="just">
              <a:buNone/>
            </a:pPr>
            <a:endParaRPr lang="en-US" sz="5000" smtClean="0"/>
          </a:p>
          <a:p>
            <a:pPr marL="0" indent="0" algn="just">
              <a:buNone/>
            </a:pPr>
            <a:r>
              <a:rPr lang="en-US" sz="5000" smtClean="0"/>
              <a:t>Contrast with:</a:t>
            </a:r>
          </a:p>
          <a:p>
            <a:pPr marL="0" indent="0" algn="just">
              <a:buNone/>
            </a:pPr>
            <a:r>
              <a:rPr lang="en-US" sz="5000"/>
              <a:t>	Genesis 1:1</a:t>
            </a:r>
          </a:p>
          <a:p>
            <a:pPr marL="0" indent="0" algn="just">
              <a:buNone/>
            </a:pPr>
            <a:r>
              <a:rPr lang="en-US" sz="5000"/>
              <a:t>	</a:t>
            </a:r>
            <a:r>
              <a:rPr lang="en-US" sz="5000" smtClean="0"/>
              <a:t>Hebrews 1:1</a:t>
            </a:r>
          </a:p>
        </p:txBody>
      </p:sp>
    </p:spTree>
    <p:extLst>
      <p:ext uri="{BB962C8B-B14F-4D97-AF65-F5344CB8AC3E}">
        <p14:creationId xmlns:p14="http://schemas.microsoft.com/office/powerpoint/2010/main" val="3644622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480801" cy="4829629"/>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5:00  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51515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22036742"/>
              </p:ext>
            </p:extLst>
          </p:nvPr>
        </p:nvGraphicFramePr>
        <p:xfrm>
          <a:off x="-133350" y="-1"/>
          <a:ext cx="12325350" cy="68580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6162675">
                  <a:extLst>
                    <a:ext uri="{9D8B030D-6E8A-4147-A177-3AD203B41FA5}">
                      <a16:colId xmlns="" xmlns:a16="http://schemas.microsoft.com/office/drawing/2014/main" val="20000"/>
                    </a:ext>
                  </a:extLst>
                </a:gridCol>
                <a:gridCol w="6162675">
                  <a:extLst>
                    <a:ext uri="{9D8B030D-6E8A-4147-A177-3AD203B41FA5}">
                      <a16:colId xmlns="" xmlns:a16="http://schemas.microsoft.com/office/drawing/2014/main" val="20001"/>
                    </a:ext>
                  </a:extLst>
                </a:gridCol>
              </a:tblGrid>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Terry Petsche</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571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rPr>
                        <a:t>Ryan Foster</a:t>
                      </a:r>
                      <a:endParaRPr kumimoji="0" lang="en-US" sz="2900" b="1" i="0" u="none" strike="noStrike" kern="1200" cap="none" spc="0" normalizeH="0" baseline="0" noProof="0" dirty="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571500">
                <a:tc>
                  <a:txBody>
                    <a:bodyPr/>
                    <a:lstStyle/>
                    <a:p>
                      <a:pPr algn="ct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 Prayer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284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0354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Render to Caesar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5"/>
            <a:ext cx="7975266" cy="5202496"/>
          </a:xfrm>
        </p:spPr>
        <p:txBody>
          <a:bodyPr>
            <a:normAutofit/>
          </a:bodyPr>
          <a:lstStyle/>
          <a:p>
            <a:pPr marL="0" indent="0" algn="just">
              <a:buNone/>
            </a:pPr>
            <a:r>
              <a:rPr lang="en-US" sz="4400" i="1" dirty="0" smtClean="0"/>
              <a:t>And </a:t>
            </a:r>
            <a:r>
              <a:rPr lang="en-US" sz="4400" i="1" dirty="0"/>
              <a:t>He said to them, "Whose image and inscription is this</a:t>
            </a:r>
            <a:r>
              <a:rPr lang="en-US" sz="4400" i="1" dirty="0" smtClean="0"/>
              <a:t>?" </a:t>
            </a:r>
            <a:r>
              <a:rPr lang="en-US" sz="4400" i="1" dirty="0"/>
              <a:t>They said to Him, "Caesar's." And He said to them, "Render therefore to Caesar the things that are Caesar's, and to God the things that are God's</a:t>
            </a:r>
            <a:r>
              <a:rPr lang="en-US" sz="4400" i="1" dirty="0" smtClean="0"/>
              <a:t>.“ 						</a:t>
            </a:r>
            <a:r>
              <a:rPr lang="en-US" sz="4400" dirty="0" smtClean="0"/>
              <a:t>Matthew 22:20-21 </a:t>
            </a:r>
            <a:endParaRPr lang="en-US" sz="4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2763" y="2351572"/>
            <a:ext cx="3963523" cy="3620019"/>
          </a:xfrm>
          <a:prstGeom prst="rect">
            <a:avLst/>
          </a:prstGeom>
        </p:spPr>
      </p:pic>
    </p:spTree>
    <p:extLst>
      <p:ext uri="{BB962C8B-B14F-4D97-AF65-F5344CB8AC3E}">
        <p14:creationId xmlns:p14="http://schemas.microsoft.com/office/powerpoint/2010/main" val="39457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Divine Commands</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smtClean="0"/>
              <a:t>Romans 13:1-7</a:t>
            </a:r>
          </a:p>
          <a:p>
            <a:pPr marL="0" indent="0" algn="just">
              <a:buNone/>
            </a:pPr>
            <a:endParaRPr lang="en-US" sz="4400" dirty="0" smtClean="0"/>
          </a:p>
          <a:p>
            <a:pPr marL="0" indent="0" algn="just">
              <a:buNone/>
            </a:pPr>
            <a:r>
              <a:rPr lang="en-US" sz="4400" dirty="0" smtClean="0"/>
              <a:t>1 Peter 2:12-17</a:t>
            </a:r>
            <a:endParaRPr lang="en-US" sz="4400" dirty="0"/>
          </a:p>
          <a:p>
            <a:pPr marL="0" indent="0" algn="just">
              <a:buNone/>
            </a:pPr>
            <a:r>
              <a:rPr lang="en-US" sz="4400" dirty="0"/>
              <a:t>	</a:t>
            </a:r>
          </a:p>
          <a:p>
            <a:pPr marL="0" indent="0" algn="just">
              <a:buNone/>
            </a:pPr>
            <a:endParaRPr lang="en-US" sz="4400" dirty="0"/>
          </a:p>
        </p:txBody>
      </p:sp>
      <p:pic>
        <p:nvPicPr>
          <p:cNvPr id="6" name="Picture 5">
            <a:extLst>
              <a:ext uri="{FF2B5EF4-FFF2-40B4-BE49-F238E27FC236}">
                <a16:creationId xmlns="" xmlns:a16="http://schemas.microsoft.com/office/drawing/2014/main"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63590" y="4652886"/>
            <a:ext cx="3728410" cy="199445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02887"/>
            <a:ext cx="2074217" cy="1894452"/>
          </a:xfrm>
          <a:prstGeom prst="rect">
            <a:avLst/>
          </a:prstGeom>
        </p:spPr>
      </p:pic>
      <p:sp>
        <p:nvSpPr>
          <p:cNvPr id="4" name="Left-Right Arrow 3"/>
          <p:cNvSpPr/>
          <p:nvPr/>
        </p:nvSpPr>
        <p:spPr>
          <a:xfrm>
            <a:off x="3097763" y="5276201"/>
            <a:ext cx="5365827" cy="1035698"/>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327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Divine Commands</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smtClean="0"/>
              <a:t>Difficulty of these commands</a:t>
            </a:r>
          </a:p>
          <a:p>
            <a:pPr marL="0" indent="0" algn="just">
              <a:buNone/>
            </a:pPr>
            <a:r>
              <a:rPr lang="en-US" sz="4400" dirty="0" smtClean="0"/>
              <a:t>	John 16:2, Matthew 10:18</a:t>
            </a:r>
          </a:p>
          <a:p>
            <a:pPr marL="0" indent="0" algn="just">
              <a:buNone/>
            </a:pPr>
            <a:r>
              <a:rPr lang="en-US" sz="4400" dirty="0"/>
              <a:t>	</a:t>
            </a:r>
            <a:r>
              <a:rPr lang="en-US" sz="4400" dirty="0" smtClean="0"/>
              <a:t>Acts 23:1-5</a:t>
            </a:r>
          </a:p>
          <a:p>
            <a:pPr marL="0" indent="0" algn="just">
              <a:buNone/>
            </a:pPr>
            <a:endParaRPr lang="en-US" sz="4400" dirty="0"/>
          </a:p>
          <a:p>
            <a:pPr marL="0" indent="0" algn="just">
              <a:buNone/>
            </a:pPr>
            <a:r>
              <a:rPr lang="en-US" sz="4400" dirty="0"/>
              <a:t>	</a:t>
            </a:r>
          </a:p>
          <a:p>
            <a:pPr marL="0" indent="0" algn="just">
              <a:buNone/>
            </a:pPr>
            <a:endParaRPr lang="en-US" sz="4400" dirty="0"/>
          </a:p>
        </p:txBody>
      </p:sp>
      <p:pic>
        <p:nvPicPr>
          <p:cNvPr id="6" name="Picture 5">
            <a:extLst>
              <a:ext uri="{FF2B5EF4-FFF2-40B4-BE49-F238E27FC236}">
                <a16:creationId xmlns="" xmlns:a16="http://schemas.microsoft.com/office/drawing/2014/main"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63590" y="4652886"/>
            <a:ext cx="3728410" cy="199445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02887"/>
            <a:ext cx="2074217" cy="1894452"/>
          </a:xfrm>
          <a:prstGeom prst="rect">
            <a:avLst/>
          </a:prstGeom>
        </p:spPr>
      </p:pic>
      <p:sp>
        <p:nvSpPr>
          <p:cNvPr id="4" name="Left-Right Arrow 3"/>
          <p:cNvSpPr/>
          <p:nvPr/>
        </p:nvSpPr>
        <p:spPr>
          <a:xfrm>
            <a:off x="3097763" y="5276201"/>
            <a:ext cx="5365827" cy="1035698"/>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1986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9107"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Context is King</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dirty="0" smtClean="0"/>
              <a:t>Context of Romans 13</a:t>
            </a:r>
          </a:p>
          <a:p>
            <a:pPr marL="0" indent="0" algn="just">
              <a:buNone/>
            </a:pPr>
            <a:r>
              <a:rPr lang="en-US" sz="5000" dirty="0"/>
              <a:t>	</a:t>
            </a:r>
            <a:r>
              <a:rPr lang="en-US" sz="5000" smtClean="0"/>
              <a:t>Romans 12:17-18</a:t>
            </a:r>
          </a:p>
          <a:p>
            <a:pPr marL="0" indent="0" algn="just">
              <a:buNone/>
            </a:pPr>
            <a:endParaRPr lang="en-US" sz="5000" dirty="0" smtClean="0"/>
          </a:p>
          <a:p>
            <a:pPr marL="0" indent="0" algn="just">
              <a:buNone/>
            </a:pPr>
            <a:r>
              <a:rPr lang="en-US" sz="5000" dirty="0" smtClean="0"/>
              <a:t>Context of 1 Peter 2</a:t>
            </a:r>
          </a:p>
          <a:p>
            <a:pPr marL="0" indent="0" algn="just">
              <a:buNone/>
            </a:pPr>
            <a:r>
              <a:rPr lang="en-US" sz="5000" dirty="0"/>
              <a:t>	</a:t>
            </a:r>
            <a:r>
              <a:rPr lang="en-US" sz="5000" dirty="0" smtClean="0"/>
              <a:t>1 Peter 2:12</a:t>
            </a:r>
            <a:endParaRPr lang="en-US" sz="5000" dirty="0" smtClean="0"/>
          </a:p>
          <a:p>
            <a:pPr marL="0" indent="0" algn="just">
              <a:buNone/>
            </a:pPr>
            <a:r>
              <a:rPr lang="en-US" sz="5000" dirty="0"/>
              <a:t>	</a:t>
            </a:r>
            <a:endParaRPr lang="en-US" sz="5000" dirty="0" smtClean="0"/>
          </a:p>
        </p:txBody>
      </p:sp>
    </p:spTree>
    <p:extLst>
      <p:ext uri="{BB962C8B-B14F-4D97-AF65-F5344CB8AC3E}">
        <p14:creationId xmlns:p14="http://schemas.microsoft.com/office/powerpoint/2010/main" val="48092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What It Means</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dirty="0" smtClean="0"/>
              <a:t>“As much as it depends on you”</a:t>
            </a:r>
          </a:p>
          <a:p>
            <a:pPr marL="0" indent="0" algn="just">
              <a:buNone/>
            </a:pPr>
            <a:r>
              <a:rPr lang="en-US" sz="5000" dirty="0"/>
              <a:t>	</a:t>
            </a:r>
            <a:r>
              <a:rPr lang="en-US" sz="5000" dirty="0" smtClean="0"/>
              <a:t>What is within your liberty</a:t>
            </a:r>
          </a:p>
        </p:txBody>
      </p:sp>
    </p:spTree>
    <p:extLst>
      <p:ext uri="{BB962C8B-B14F-4D97-AF65-F5344CB8AC3E}">
        <p14:creationId xmlns:p14="http://schemas.microsoft.com/office/powerpoint/2010/main" val="346200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What It Means</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dirty="0" smtClean="0"/>
              <a:t>“Having your conduct honorable”</a:t>
            </a:r>
          </a:p>
          <a:p>
            <a:pPr marL="0" indent="0" algn="just">
              <a:buNone/>
            </a:pPr>
            <a:r>
              <a:rPr lang="en-US" sz="5000" dirty="0" smtClean="0"/>
              <a:t>“What is righ</a:t>
            </a:r>
            <a:r>
              <a:rPr lang="en-US" sz="5000" dirty="0" smtClean="0"/>
              <a:t>t in the sight of men”</a:t>
            </a:r>
          </a:p>
          <a:p>
            <a:pPr marL="0" indent="0" algn="just">
              <a:buNone/>
            </a:pPr>
            <a:r>
              <a:rPr lang="en-US" sz="5000" dirty="0"/>
              <a:t>	</a:t>
            </a:r>
            <a:r>
              <a:rPr lang="en-US" sz="5000" dirty="0" smtClean="0"/>
              <a:t>Behaving to the purpose of the law</a:t>
            </a:r>
          </a:p>
          <a:p>
            <a:pPr marL="0" indent="0" algn="just">
              <a:buNone/>
            </a:pPr>
            <a:endParaRPr lang="en-US" sz="5000" dirty="0"/>
          </a:p>
        </p:txBody>
      </p:sp>
    </p:spTree>
    <p:extLst>
      <p:ext uri="{BB962C8B-B14F-4D97-AF65-F5344CB8AC3E}">
        <p14:creationId xmlns:p14="http://schemas.microsoft.com/office/powerpoint/2010/main" val="2631203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800" dirty="0" smtClean="0">
                <a:effectLst>
                  <a:glow rad="228600">
                    <a:srgbClr val="000000"/>
                  </a:glow>
                </a:effectLst>
                <a:latin typeface="+mn-lt"/>
              </a:rPr>
              <a:t>What It Does Not Mean</a:t>
            </a:r>
            <a:endParaRPr lang="en-US" sz="9800" dirty="0">
              <a:effectLst>
                <a:glow rad="228600">
                  <a:srgbClr val="000000"/>
                </a:glow>
              </a:effectLst>
              <a:latin typeface="+mn-lt"/>
            </a:endParaRPr>
          </a:p>
        </p:txBody>
      </p:sp>
      <p:sp>
        <p:nvSpPr>
          <p:cNvPr id="3" name="Content Placeholder 2"/>
          <p:cNvSpPr>
            <a:spLocks noGrp="1"/>
          </p:cNvSpPr>
          <p:nvPr>
            <p:ph idx="1"/>
          </p:nvPr>
        </p:nvSpPr>
        <p:spPr>
          <a:xfrm>
            <a:off x="307497" y="1825624"/>
            <a:ext cx="11747654" cy="5109431"/>
          </a:xfrm>
        </p:spPr>
        <p:txBody>
          <a:bodyPr>
            <a:normAutofit/>
          </a:bodyPr>
          <a:lstStyle/>
          <a:p>
            <a:pPr marL="0" indent="0" algn="just">
              <a:buNone/>
            </a:pPr>
            <a:r>
              <a:rPr lang="en-US" sz="5000" dirty="0" smtClean="0"/>
              <a:t>God’s law is not equal to man’s law</a:t>
            </a:r>
          </a:p>
          <a:p>
            <a:pPr marL="0" indent="0" algn="just">
              <a:buNone/>
            </a:pPr>
            <a:r>
              <a:rPr lang="en-US" sz="5000" dirty="0"/>
              <a:t>	</a:t>
            </a:r>
            <a:r>
              <a:rPr lang="en-US" sz="5000" dirty="0" smtClean="0"/>
              <a:t>It is not a “sin” to be in legal violation</a:t>
            </a:r>
          </a:p>
          <a:p>
            <a:pPr marL="0" indent="0" algn="just">
              <a:buNone/>
            </a:pPr>
            <a:r>
              <a:rPr lang="en-US" sz="5000" dirty="0"/>
              <a:t>	</a:t>
            </a:r>
            <a:r>
              <a:rPr lang="en-US" sz="5000" dirty="0" smtClean="0"/>
              <a:t>It is sinful to go against honorable things</a:t>
            </a:r>
          </a:p>
          <a:p>
            <a:pPr marL="0" indent="0" algn="just">
              <a:buNone/>
            </a:pPr>
            <a:r>
              <a:rPr lang="en-US" sz="5000" dirty="0"/>
              <a:t>	</a:t>
            </a:r>
            <a:r>
              <a:rPr lang="en-US" sz="5000" dirty="0" smtClean="0"/>
              <a:t>Example:</a:t>
            </a:r>
          </a:p>
          <a:p>
            <a:pPr marL="0" indent="0" algn="just">
              <a:buNone/>
            </a:pPr>
            <a:r>
              <a:rPr lang="en-US" sz="5000" dirty="0"/>
              <a:t>	</a:t>
            </a:r>
            <a:r>
              <a:rPr lang="en-US" sz="5000" dirty="0" smtClean="0"/>
              <a:t>	Peter fled Herod’s presence Acts 12</a:t>
            </a:r>
          </a:p>
          <a:p>
            <a:pPr marL="0" indent="0" algn="just">
              <a:buNone/>
            </a:pPr>
            <a:endParaRPr lang="en-US" sz="5000" dirty="0"/>
          </a:p>
          <a:p>
            <a:pPr marL="0" indent="0" algn="just">
              <a:buNone/>
            </a:pPr>
            <a:endParaRPr lang="en-US" sz="5000" dirty="0"/>
          </a:p>
        </p:txBody>
      </p:sp>
    </p:spTree>
    <p:extLst>
      <p:ext uri="{BB962C8B-B14F-4D97-AF65-F5344CB8AC3E}">
        <p14:creationId xmlns:p14="http://schemas.microsoft.com/office/powerpoint/2010/main" val="417082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Gospel of John</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796597"/>
            <a:ext cx="11377401" cy="5257346"/>
          </a:xfrm>
        </p:spPr>
        <p:txBody>
          <a:bodyPr>
            <a:normAutofit/>
          </a:bodyPr>
          <a:lstStyle/>
          <a:p>
            <a:pPr marL="0" indent="0" algn="just">
              <a:buNone/>
            </a:pPr>
            <a:r>
              <a:rPr lang="en-US" sz="5000" smtClean="0"/>
              <a:t>Who was John?</a:t>
            </a:r>
          </a:p>
          <a:p>
            <a:pPr marL="0" indent="0" algn="just">
              <a:buNone/>
            </a:pPr>
            <a:r>
              <a:rPr lang="en-US" sz="5000" smtClean="0"/>
              <a:t>	Brother of James</a:t>
            </a:r>
          </a:p>
          <a:p>
            <a:pPr marL="0" indent="0" algn="just">
              <a:buNone/>
            </a:pPr>
            <a:r>
              <a:rPr lang="en-US" sz="5000"/>
              <a:t>	</a:t>
            </a:r>
            <a:r>
              <a:rPr lang="en-US" sz="5000" smtClean="0"/>
              <a:t>Son of Zebedee and Salome</a:t>
            </a:r>
            <a:endParaRPr lang="en-US" sz="5000" smtClean="0"/>
          </a:p>
          <a:p>
            <a:pPr marL="0" indent="0" algn="just">
              <a:buNone/>
            </a:pPr>
            <a:r>
              <a:rPr lang="en-US" sz="5000"/>
              <a:t>	</a:t>
            </a:r>
            <a:r>
              <a:rPr lang="en-US" sz="5000" smtClean="0"/>
              <a:t>Cousin of Jesus (Jn. 19:25 w/ Mt. 27:56)</a:t>
            </a:r>
          </a:p>
          <a:p>
            <a:pPr marL="0" indent="0" algn="just">
              <a:buNone/>
            </a:pPr>
            <a:r>
              <a:rPr lang="en-US" sz="5000" smtClean="0"/>
              <a:t>NOT: John the Baptist</a:t>
            </a:r>
            <a:endParaRPr lang="en-US" sz="5000" dirty="0"/>
          </a:p>
          <a:p>
            <a:pPr marL="0" indent="0" algn="just">
              <a:buNone/>
            </a:pPr>
            <a:endParaRPr lang="en-US" sz="4400" dirty="0"/>
          </a:p>
        </p:txBody>
      </p:sp>
    </p:spTree>
    <p:extLst>
      <p:ext uri="{BB962C8B-B14F-4D97-AF65-F5344CB8AC3E}">
        <p14:creationId xmlns:p14="http://schemas.microsoft.com/office/powerpoint/2010/main" val="313097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Failing the Command</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smtClean="0"/>
              <a:t>A mindset of rebellion</a:t>
            </a:r>
          </a:p>
          <a:p>
            <a:pPr marL="0" indent="0" algn="just">
              <a:buNone/>
            </a:pPr>
            <a:r>
              <a:rPr lang="en-US" sz="4400" dirty="0"/>
              <a:t>	</a:t>
            </a:r>
            <a:r>
              <a:rPr lang="en-US" sz="4400" dirty="0" smtClean="0"/>
              <a:t>“I’ll say what I want”</a:t>
            </a:r>
          </a:p>
          <a:p>
            <a:pPr marL="0" indent="0" algn="just">
              <a:buNone/>
            </a:pPr>
            <a:r>
              <a:rPr lang="en-US" sz="4400" dirty="0"/>
              <a:t>	</a:t>
            </a:r>
            <a:r>
              <a:rPr lang="en-US" sz="4400" dirty="0" smtClean="0"/>
              <a:t>“I refuse to submit”</a:t>
            </a:r>
          </a:p>
          <a:p>
            <a:pPr marL="0" indent="0" algn="just">
              <a:buNone/>
            </a:pPr>
            <a:r>
              <a:rPr lang="en-US" sz="4400" dirty="0"/>
              <a:t>	</a:t>
            </a:r>
            <a:r>
              <a:rPr lang="en-US" sz="4400" dirty="0" smtClean="0"/>
              <a:t>“It’s my right”</a:t>
            </a:r>
            <a:endParaRPr lang="en-US" sz="4400" dirty="0"/>
          </a:p>
        </p:txBody>
      </p:sp>
      <p:pic>
        <p:nvPicPr>
          <p:cNvPr id="6" name="Picture 5">
            <a:extLst>
              <a:ext uri="{FF2B5EF4-FFF2-40B4-BE49-F238E27FC236}">
                <a16:creationId xmlns="" xmlns:a16="http://schemas.microsoft.com/office/drawing/2014/main"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381544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Failing the Command</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smtClean="0"/>
              <a:t>A mindset of rebellion</a:t>
            </a:r>
          </a:p>
          <a:p>
            <a:pPr marL="0" indent="0" algn="just">
              <a:buNone/>
            </a:pPr>
            <a:r>
              <a:rPr lang="en-US" sz="4400" dirty="0"/>
              <a:t>	</a:t>
            </a:r>
            <a:endParaRPr lang="en-US" sz="4400" dirty="0" smtClean="0"/>
          </a:p>
          <a:p>
            <a:pPr marL="0" indent="0" algn="just">
              <a:buNone/>
            </a:pPr>
            <a:r>
              <a:rPr lang="en-US" sz="4400" dirty="0" smtClean="0"/>
              <a:t>A mindset of surrender</a:t>
            </a:r>
            <a:endParaRPr lang="en-US" sz="4400" dirty="0"/>
          </a:p>
          <a:p>
            <a:pPr marL="0" indent="0" algn="just">
              <a:buNone/>
            </a:pPr>
            <a:r>
              <a:rPr lang="en-US" sz="4400" dirty="0" smtClean="0"/>
              <a:t>	“We cannot fulfill God’s command”</a:t>
            </a:r>
          </a:p>
          <a:p>
            <a:pPr marL="0" indent="0" algn="just">
              <a:buNone/>
            </a:pPr>
            <a:r>
              <a:rPr lang="en-US" sz="4400" dirty="0"/>
              <a:t>	</a:t>
            </a:r>
            <a:r>
              <a:rPr lang="en-US" sz="4400" dirty="0" smtClean="0"/>
              <a:t>“We must obey the laws of men”</a:t>
            </a:r>
          </a:p>
          <a:p>
            <a:pPr marL="0" indent="0" algn="just">
              <a:buNone/>
            </a:pPr>
            <a:r>
              <a:rPr lang="en-US" sz="4400" dirty="0"/>
              <a:t>	</a:t>
            </a:r>
            <a:r>
              <a:rPr lang="en-US" sz="4400" dirty="0" smtClean="0"/>
              <a:t>“We must enforce the code”</a:t>
            </a:r>
            <a:endParaRPr lang="en-US" sz="4400" dirty="0"/>
          </a:p>
        </p:txBody>
      </p:sp>
      <p:pic>
        <p:nvPicPr>
          <p:cNvPr id="6" name="Picture 5">
            <a:extLst>
              <a:ext uri="{FF2B5EF4-FFF2-40B4-BE49-F238E27FC236}">
                <a16:creationId xmlns="" xmlns:a16="http://schemas.microsoft.com/office/drawing/2014/main"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167426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latin typeface="+mn-lt"/>
              </a:rPr>
              <a:t>A Difficult Command</a:t>
            </a:r>
            <a:endParaRPr lang="en-US" sz="9900" dirty="0">
              <a:latin typeface="+mn-lt"/>
            </a:endParaRPr>
          </a:p>
        </p:txBody>
      </p:sp>
      <p:sp>
        <p:nvSpPr>
          <p:cNvPr id="3" name="Content Placeholder 2"/>
          <p:cNvSpPr>
            <a:spLocks noGrp="1"/>
          </p:cNvSpPr>
          <p:nvPr>
            <p:ph idx="1"/>
          </p:nvPr>
        </p:nvSpPr>
        <p:spPr>
          <a:xfrm>
            <a:off x="387456" y="1600200"/>
            <a:ext cx="11507835" cy="5312979"/>
          </a:xfrm>
        </p:spPr>
        <p:txBody>
          <a:bodyPr>
            <a:noAutofit/>
          </a:bodyPr>
          <a:lstStyle/>
          <a:p>
            <a:pPr marL="0" indent="0">
              <a:buNone/>
            </a:pPr>
            <a:r>
              <a:rPr lang="en-US" sz="5000" dirty="0" smtClean="0"/>
              <a:t>This command was always hard</a:t>
            </a:r>
          </a:p>
          <a:p>
            <a:pPr marL="0" indent="0">
              <a:buNone/>
            </a:pPr>
            <a:r>
              <a:rPr lang="en-US" sz="5000" dirty="0"/>
              <a:t>	</a:t>
            </a:r>
            <a:r>
              <a:rPr lang="en-US" sz="5000" dirty="0" smtClean="0"/>
              <a:t>Hard for Roman Christians</a:t>
            </a:r>
          </a:p>
          <a:p>
            <a:pPr marL="0" indent="0">
              <a:buNone/>
            </a:pPr>
            <a:r>
              <a:rPr lang="en-US" sz="5000" dirty="0"/>
              <a:t>	</a:t>
            </a:r>
            <a:r>
              <a:rPr lang="en-US" sz="5000" dirty="0" smtClean="0"/>
              <a:t>Hard for Judean Christians</a:t>
            </a:r>
          </a:p>
          <a:p>
            <a:pPr marL="0" indent="0">
              <a:buNone/>
            </a:pPr>
            <a:r>
              <a:rPr lang="en-US" sz="5000" dirty="0"/>
              <a:t>	</a:t>
            </a:r>
            <a:r>
              <a:rPr lang="en-US" sz="5000" dirty="0" smtClean="0"/>
              <a:t>Hard for us</a:t>
            </a:r>
          </a:p>
          <a:p>
            <a:pPr marL="0" indent="0">
              <a:buNone/>
            </a:pPr>
            <a:r>
              <a:rPr lang="en-US" sz="5000" dirty="0" smtClean="0"/>
              <a:t>This command glorifies God</a:t>
            </a:r>
            <a:endParaRPr lang="en-US" sz="4400" dirty="0"/>
          </a:p>
        </p:txBody>
      </p:sp>
    </p:spTree>
    <p:extLst>
      <p:ext uri="{BB962C8B-B14F-4D97-AF65-F5344CB8AC3E}">
        <p14:creationId xmlns:p14="http://schemas.microsoft.com/office/powerpoint/2010/main" val="279298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14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Obedience is Key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i="1" smtClean="0"/>
              <a:t>But </a:t>
            </a:r>
            <a:r>
              <a:rPr lang="en-US" sz="5000" i="1"/>
              <a:t>God be thanked that though you were slaves of sin, yet you obeyed from the heart that form of doctrine to which you were </a:t>
            </a:r>
            <a:r>
              <a:rPr lang="en-US" sz="5000" i="1"/>
              <a:t>delivered</a:t>
            </a:r>
            <a:r>
              <a:rPr lang="en-US" sz="5000" smtClean="0"/>
              <a:t>.</a:t>
            </a:r>
            <a:r>
              <a:rPr lang="en-US" sz="5400"/>
              <a:t> </a:t>
            </a:r>
            <a:r>
              <a:rPr lang="en-US" sz="5400" smtClean="0"/>
              <a:t>																	Romans </a:t>
            </a:r>
            <a:r>
              <a:rPr lang="en-US" sz="5400"/>
              <a:t>6:17 </a:t>
            </a:r>
            <a:endParaRPr lang="en-US" sz="5400" dirty="0"/>
          </a:p>
        </p:txBody>
      </p:sp>
    </p:spTree>
    <p:extLst>
      <p:ext uri="{BB962C8B-B14F-4D97-AF65-F5344CB8AC3E}">
        <p14:creationId xmlns:p14="http://schemas.microsoft.com/office/powerpoint/2010/main" val="133643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000" dirty="0" smtClean="0">
                <a:latin typeface="+mn-lt"/>
              </a:rPr>
              <a:t>Pu</a:t>
            </a:r>
            <a:endParaRPr lang="en-US" sz="8000" dirty="0">
              <a:latin typeface="+mn-lt"/>
            </a:endParaRPr>
          </a:p>
        </p:txBody>
      </p:sp>
    </p:spTree>
    <p:extLst>
      <p:ext uri="{BB962C8B-B14F-4D97-AF65-F5344CB8AC3E}">
        <p14:creationId xmlns:p14="http://schemas.microsoft.com/office/powerpoint/2010/main" val="5163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Gospel of John</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796597"/>
            <a:ext cx="11377401" cy="5257346"/>
          </a:xfrm>
        </p:spPr>
        <p:txBody>
          <a:bodyPr>
            <a:normAutofit/>
          </a:bodyPr>
          <a:lstStyle/>
          <a:p>
            <a:pPr marL="0" indent="0" algn="just">
              <a:buNone/>
            </a:pPr>
            <a:r>
              <a:rPr lang="en-US" sz="5000" smtClean="0"/>
              <a:t>What was John?</a:t>
            </a:r>
          </a:p>
          <a:p>
            <a:pPr marL="0" indent="0" algn="just">
              <a:buNone/>
            </a:pPr>
            <a:r>
              <a:rPr lang="en-US" sz="5000"/>
              <a:t>	</a:t>
            </a:r>
            <a:r>
              <a:rPr lang="en-US" sz="5000" smtClean="0"/>
              <a:t>Apostle	</a:t>
            </a:r>
          </a:p>
          <a:p>
            <a:pPr marL="0" indent="0" algn="just">
              <a:buNone/>
            </a:pPr>
            <a:r>
              <a:rPr lang="en-US" sz="5000"/>
              <a:t>	</a:t>
            </a:r>
            <a:r>
              <a:rPr lang="en-US" sz="5000" smtClean="0"/>
              <a:t>Elder</a:t>
            </a:r>
          </a:p>
          <a:p>
            <a:pPr marL="0" indent="0" algn="just">
              <a:buNone/>
            </a:pPr>
            <a:r>
              <a:rPr lang="en-US" sz="5000"/>
              <a:t>	</a:t>
            </a:r>
            <a:r>
              <a:rPr lang="en-US" sz="5000" smtClean="0"/>
              <a:t>Evangelist</a:t>
            </a:r>
          </a:p>
          <a:p>
            <a:pPr marL="0" indent="0" algn="just">
              <a:buNone/>
            </a:pPr>
            <a:r>
              <a:rPr lang="en-US" sz="5000"/>
              <a:t>	</a:t>
            </a:r>
            <a:r>
              <a:rPr lang="en-US" sz="5000" smtClean="0"/>
              <a:t>Fisherman</a:t>
            </a:r>
            <a:endParaRPr lang="en-US" sz="4400" dirty="0"/>
          </a:p>
        </p:txBody>
      </p:sp>
    </p:spTree>
    <p:extLst>
      <p:ext uri="{BB962C8B-B14F-4D97-AF65-F5344CB8AC3E}">
        <p14:creationId xmlns:p14="http://schemas.microsoft.com/office/powerpoint/2010/main" val="223743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Gospel of John</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796597"/>
            <a:ext cx="11377401" cy="5257346"/>
          </a:xfrm>
        </p:spPr>
        <p:txBody>
          <a:bodyPr>
            <a:normAutofit/>
          </a:bodyPr>
          <a:lstStyle/>
          <a:p>
            <a:pPr marL="0" indent="0" algn="just">
              <a:buNone/>
            </a:pPr>
            <a:r>
              <a:rPr lang="en-US" sz="5000" smtClean="0"/>
              <a:t>What did John write?</a:t>
            </a:r>
          </a:p>
          <a:p>
            <a:pPr marL="0" indent="0" algn="just">
              <a:buNone/>
            </a:pPr>
            <a:r>
              <a:rPr lang="en-US" sz="5000"/>
              <a:t>	</a:t>
            </a:r>
            <a:r>
              <a:rPr lang="en-US" sz="5000" smtClean="0"/>
              <a:t>Gospel of John</a:t>
            </a:r>
          </a:p>
          <a:p>
            <a:pPr marL="0" indent="0" algn="just">
              <a:buNone/>
            </a:pPr>
            <a:r>
              <a:rPr lang="en-US" sz="5000"/>
              <a:t>	</a:t>
            </a:r>
            <a:r>
              <a:rPr lang="en-US" sz="5000" smtClean="0"/>
              <a:t>1, 2, 3 John</a:t>
            </a:r>
          </a:p>
          <a:p>
            <a:pPr marL="0" indent="0" algn="just">
              <a:buNone/>
            </a:pPr>
            <a:r>
              <a:rPr lang="en-US" sz="5000"/>
              <a:t>	</a:t>
            </a:r>
            <a:r>
              <a:rPr lang="en-US" sz="5000" smtClean="0"/>
              <a:t>Revelation</a:t>
            </a:r>
            <a:endParaRPr lang="en-US" sz="4400" dirty="0"/>
          </a:p>
        </p:txBody>
      </p:sp>
    </p:spTree>
    <p:extLst>
      <p:ext uri="{BB962C8B-B14F-4D97-AF65-F5344CB8AC3E}">
        <p14:creationId xmlns:p14="http://schemas.microsoft.com/office/powerpoint/2010/main" val="3292764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Theme of John</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50841" y="1796597"/>
            <a:ext cx="11377401" cy="5257346"/>
          </a:xfrm>
        </p:spPr>
        <p:txBody>
          <a:bodyPr>
            <a:normAutofit/>
          </a:bodyPr>
          <a:lstStyle/>
          <a:p>
            <a:pPr marL="0" indent="0" algn="just">
              <a:buNone/>
            </a:pPr>
            <a:r>
              <a:rPr lang="en-US" sz="5000" smtClean="0"/>
              <a:t>The BRANCH Prophecies</a:t>
            </a:r>
          </a:p>
          <a:p>
            <a:pPr marL="0" indent="0" algn="just">
              <a:buNone/>
            </a:pPr>
            <a:r>
              <a:rPr lang="en-US" sz="5000" smtClean="0"/>
              <a:t>  The BRANCH as King (Jer. 23:5)</a:t>
            </a:r>
          </a:p>
          <a:p>
            <a:pPr marL="0" indent="0" algn="just">
              <a:buNone/>
            </a:pPr>
            <a:r>
              <a:rPr lang="en-US" sz="5000"/>
              <a:t> </a:t>
            </a:r>
            <a:r>
              <a:rPr lang="en-US" sz="5000" smtClean="0"/>
              <a:t> The </a:t>
            </a:r>
            <a:r>
              <a:rPr lang="en-US" sz="5000"/>
              <a:t>BRANCH as Servant (Zec. 3:12)</a:t>
            </a:r>
          </a:p>
          <a:p>
            <a:pPr marL="0" indent="0" algn="just">
              <a:buNone/>
            </a:pPr>
            <a:r>
              <a:rPr lang="en-US" sz="5000" smtClean="0"/>
              <a:t>  The BRANCH as Man (Zec. 6:12)</a:t>
            </a:r>
          </a:p>
          <a:p>
            <a:pPr marL="0" indent="0" algn="just">
              <a:buNone/>
            </a:pPr>
            <a:r>
              <a:rPr lang="en-US" sz="5000" smtClean="0"/>
              <a:t>  The BRANCH as Jehovah (Isa. 4:2)</a:t>
            </a:r>
          </a:p>
          <a:p>
            <a:pPr marL="0" indent="0" algn="just">
              <a:buNone/>
            </a:pPr>
            <a:r>
              <a:rPr lang="en-US" sz="5000"/>
              <a:t> </a:t>
            </a:r>
            <a:endParaRPr lang="en-US" sz="4400" dirty="0"/>
          </a:p>
        </p:txBody>
      </p:sp>
    </p:spTree>
    <p:extLst>
      <p:ext uri="{BB962C8B-B14F-4D97-AF65-F5344CB8AC3E}">
        <p14:creationId xmlns:p14="http://schemas.microsoft.com/office/powerpoint/2010/main" val="14996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Theme of John</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50841" y="1796597"/>
            <a:ext cx="11377401" cy="5257346"/>
          </a:xfrm>
        </p:spPr>
        <p:txBody>
          <a:bodyPr>
            <a:normAutofit/>
          </a:bodyPr>
          <a:lstStyle/>
          <a:p>
            <a:pPr marL="0" indent="0" algn="just">
              <a:buNone/>
            </a:pPr>
            <a:r>
              <a:rPr lang="en-US" sz="5000" smtClean="0"/>
              <a:t>The GOSPEL Themes</a:t>
            </a:r>
          </a:p>
          <a:p>
            <a:pPr marL="0" indent="0" algn="just">
              <a:buNone/>
            </a:pPr>
            <a:r>
              <a:rPr lang="en-US" sz="5000" smtClean="0"/>
              <a:t>  Jesus as King (Matthew 1:1)</a:t>
            </a:r>
          </a:p>
          <a:p>
            <a:pPr marL="0" indent="0" algn="just">
              <a:buNone/>
            </a:pPr>
            <a:r>
              <a:rPr lang="en-US" sz="5000"/>
              <a:t> </a:t>
            </a:r>
            <a:r>
              <a:rPr lang="en-US" sz="5000" smtClean="0"/>
              <a:t> Jesus as </a:t>
            </a:r>
            <a:r>
              <a:rPr lang="en-US" sz="5000"/>
              <a:t>Servant </a:t>
            </a:r>
            <a:r>
              <a:rPr lang="en-US" sz="5000" smtClean="0"/>
              <a:t>(Mark 10:45)</a:t>
            </a:r>
            <a:endParaRPr lang="en-US" sz="5000"/>
          </a:p>
          <a:p>
            <a:pPr marL="0" indent="0" algn="just">
              <a:buNone/>
            </a:pPr>
            <a:r>
              <a:rPr lang="en-US" sz="5000" smtClean="0"/>
              <a:t>  Jesus as Man (Luke 1:1-3)</a:t>
            </a:r>
          </a:p>
          <a:p>
            <a:pPr marL="0" indent="0" algn="just">
              <a:buNone/>
            </a:pPr>
            <a:r>
              <a:rPr lang="en-US" sz="5000" smtClean="0"/>
              <a:t>  Jesus as Jehovah (John 1:1)</a:t>
            </a:r>
          </a:p>
          <a:p>
            <a:pPr marL="0" indent="0" algn="just">
              <a:buNone/>
            </a:pPr>
            <a:r>
              <a:rPr lang="en-US" sz="5000"/>
              <a:t> </a:t>
            </a:r>
            <a:endParaRPr lang="en-US" sz="4400" dirty="0"/>
          </a:p>
        </p:txBody>
      </p:sp>
    </p:spTree>
    <p:extLst>
      <p:ext uri="{BB962C8B-B14F-4D97-AF65-F5344CB8AC3E}">
        <p14:creationId xmlns:p14="http://schemas.microsoft.com/office/powerpoint/2010/main" val="71983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Theme of John</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377401" cy="5029424"/>
          </a:xfrm>
        </p:spPr>
        <p:txBody>
          <a:bodyPr>
            <a:normAutofit/>
          </a:bodyPr>
          <a:lstStyle/>
          <a:p>
            <a:pPr marL="0" indent="0" algn="just">
              <a:buNone/>
            </a:pPr>
            <a:r>
              <a:rPr lang="en-US" sz="5000" i="1" smtClean="0"/>
              <a:t>And </a:t>
            </a:r>
            <a:r>
              <a:rPr lang="en-US" sz="5000" i="1"/>
              <a:t>truly Jesus did many other signs in the presence of His disciples, which are not written in </a:t>
            </a:r>
            <a:r>
              <a:rPr lang="en-US" sz="5000" i="1"/>
              <a:t>this </a:t>
            </a:r>
            <a:r>
              <a:rPr lang="en-US" sz="5000" i="1" smtClean="0"/>
              <a:t>book; </a:t>
            </a:r>
            <a:r>
              <a:rPr lang="en-US" sz="5000" i="1"/>
              <a:t>but these are written that you may believe that Jesus is </a:t>
            </a:r>
            <a:r>
              <a:rPr lang="en-US" sz="5000" i="1">
                <a:solidFill>
                  <a:srgbClr val="FFFF00"/>
                </a:solidFill>
              </a:rPr>
              <a:t>the Christ, the Son of God</a:t>
            </a:r>
            <a:r>
              <a:rPr lang="en-US" sz="5000" i="1"/>
              <a:t>, and that believing you may have life in His </a:t>
            </a:r>
            <a:r>
              <a:rPr lang="en-US" sz="5000" i="1"/>
              <a:t>name</a:t>
            </a:r>
            <a:r>
              <a:rPr lang="en-US" sz="5000" smtClean="0"/>
              <a:t>. 												John 20:30-31</a:t>
            </a:r>
            <a:endParaRPr lang="en-US" sz="4400" dirty="0"/>
          </a:p>
        </p:txBody>
      </p:sp>
    </p:spTree>
    <p:extLst>
      <p:ext uri="{BB962C8B-B14F-4D97-AF65-F5344CB8AC3E}">
        <p14:creationId xmlns:p14="http://schemas.microsoft.com/office/powerpoint/2010/main" val="4053920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343" y="3454399"/>
            <a:ext cx="12192000" cy="1690688"/>
          </a:xfrm>
        </p:spPr>
        <p:txBody>
          <a:bodyPr>
            <a:noAutofit/>
          </a:bodyPr>
          <a:lstStyle/>
          <a:p>
            <a:pPr algn="ctr"/>
            <a:r>
              <a:rPr lang="en-US" sz="9900" smtClean="0">
                <a:effectLst>
                  <a:glow rad="228600">
                    <a:srgbClr val="000000"/>
                  </a:glow>
                </a:effectLst>
                <a:latin typeface="+mn-lt"/>
              </a:rPr>
              <a:t>Sevenfold </a:t>
            </a:r>
            <a:br>
              <a:rPr lang="en-US" sz="9900" smtClean="0">
                <a:effectLst>
                  <a:glow rad="228600">
                    <a:srgbClr val="000000"/>
                  </a:glow>
                </a:effectLst>
                <a:latin typeface="+mn-lt"/>
              </a:rPr>
            </a:br>
            <a:r>
              <a:rPr lang="en-US" sz="9900" smtClean="0">
                <a:effectLst>
                  <a:glow rad="228600">
                    <a:srgbClr val="000000"/>
                  </a:glow>
                </a:effectLst>
                <a:latin typeface="+mn-lt"/>
              </a:rPr>
              <a:t>Imagery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46743" y="188686"/>
            <a:ext cx="11537957" cy="6531427"/>
          </a:xfrm>
        </p:spPr>
        <p:txBody>
          <a:bodyPr>
            <a:noAutofit/>
          </a:bodyPr>
          <a:lstStyle/>
          <a:p>
            <a:pPr marL="0" indent="0" algn="just">
              <a:buNone/>
            </a:pPr>
            <a:r>
              <a:rPr lang="en-US" sz="4400" smtClean="0"/>
              <a:t>Seven signs and wonders</a:t>
            </a:r>
          </a:p>
          <a:p>
            <a:pPr marL="0" indent="0" algn="just">
              <a:buNone/>
            </a:pPr>
            <a:r>
              <a:rPr lang="en-US" sz="4400" smtClean="0"/>
              <a:t>Seven witnesses</a:t>
            </a:r>
          </a:p>
          <a:p>
            <a:pPr marL="0" indent="0" algn="just">
              <a:buNone/>
            </a:pPr>
            <a:r>
              <a:rPr lang="en-US" sz="4400" smtClean="0"/>
              <a:t>Seven testimonies of John the Baptist</a:t>
            </a:r>
          </a:p>
          <a:p>
            <a:pPr marL="0" indent="0" algn="just">
              <a:buNone/>
            </a:pPr>
            <a:r>
              <a:rPr lang="en-US" sz="4400" smtClean="0"/>
              <a:t>Seven feast days </a:t>
            </a:r>
          </a:p>
          <a:p>
            <a:pPr marL="0" indent="0" algn="just">
              <a:buNone/>
            </a:pPr>
            <a:r>
              <a:rPr lang="en-US" sz="4400" smtClean="0"/>
              <a:t>Seven confessions</a:t>
            </a:r>
          </a:p>
          <a:p>
            <a:pPr marL="0" indent="0" algn="just">
              <a:buNone/>
            </a:pPr>
            <a:r>
              <a:rPr lang="en-US" sz="4400" smtClean="0"/>
              <a:t>Seven “I AM” statements</a:t>
            </a:r>
          </a:p>
          <a:p>
            <a:pPr marL="0" indent="0" algn="just">
              <a:buNone/>
            </a:pPr>
            <a:r>
              <a:rPr lang="en-US" sz="4400" smtClean="0"/>
              <a:t>Seven statements of time</a:t>
            </a:r>
          </a:p>
          <a:p>
            <a:pPr marL="0" indent="0" algn="just">
              <a:buNone/>
            </a:pPr>
            <a:r>
              <a:rPr lang="en-US" sz="4400" smtClean="0"/>
              <a:t>Seven statements of life</a:t>
            </a:r>
          </a:p>
          <a:p>
            <a:pPr marL="0" indent="0" algn="just">
              <a:buNone/>
            </a:pPr>
            <a:r>
              <a:rPr lang="en-US" sz="4400" smtClean="0"/>
              <a:t>Seven </a:t>
            </a:r>
            <a:r>
              <a:rPr lang="en-US" sz="4400"/>
              <a:t>uses of water</a:t>
            </a:r>
          </a:p>
          <a:p>
            <a:pPr marL="0" indent="0" algn="just">
              <a:buNone/>
            </a:pPr>
            <a:endParaRPr lang="en-US" sz="4400" dirty="0"/>
          </a:p>
        </p:txBody>
      </p:sp>
    </p:spTree>
    <p:extLst>
      <p:ext uri="{BB962C8B-B14F-4D97-AF65-F5344CB8AC3E}">
        <p14:creationId xmlns:p14="http://schemas.microsoft.com/office/powerpoint/2010/main" val="218653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John 1:1</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377401" cy="5029424"/>
          </a:xfrm>
        </p:spPr>
        <p:txBody>
          <a:bodyPr>
            <a:normAutofit/>
          </a:bodyPr>
          <a:lstStyle/>
          <a:p>
            <a:pPr marL="0" indent="0" algn="just">
              <a:buNone/>
            </a:pPr>
            <a:r>
              <a:rPr lang="en-US" sz="5000" smtClean="0"/>
              <a:t>The Word of God</a:t>
            </a:r>
          </a:p>
          <a:p>
            <a:pPr marL="0" indent="0" algn="just">
              <a:buNone/>
            </a:pPr>
            <a:r>
              <a:rPr lang="en-US" sz="5000" smtClean="0"/>
              <a:t>  LOGOS</a:t>
            </a:r>
          </a:p>
          <a:p>
            <a:pPr marL="0" indent="0" algn="just">
              <a:buNone/>
            </a:pPr>
            <a:r>
              <a:rPr lang="en-US" sz="5000" smtClean="0"/>
              <a:t>  The Divine Mind</a:t>
            </a:r>
            <a:endParaRPr lang="en-US" sz="5000" smtClean="0"/>
          </a:p>
          <a:p>
            <a:pPr marL="0" indent="0" algn="just">
              <a:buNone/>
            </a:pPr>
            <a:r>
              <a:rPr lang="en-US" sz="5000" smtClean="0"/>
              <a:t>  “Ratio”</a:t>
            </a:r>
          </a:p>
          <a:p>
            <a:pPr marL="0" indent="0" algn="just">
              <a:buNone/>
            </a:pPr>
            <a:r>
              <a:rPr lang="en-US" sz="5000" smtClean="0"/>
              <a:t>  </a:t>
            </a:r>
            <a:r>
              <a:rPr lang="en-US" sz="5000" smtClean="0"/>
              <a:t>“Angel of God”/”God in the place of God”</a:t>
            </a:r>
            <a:endParaRPr lang="en-US" sz="4400" dirty="0"/>
          </a:p>
        </p:txBody>
      </p:sp>
    </p:spTree>
    <p:extLst>
      <p:ext uri="{BB962C8B-B14F-4D97-AF65-F5344CB8AC3E}">
        <p14:creationId xmlns:p14="http://schemas.microsoft.com/office/powerpoint/2010/main" val="1479248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24170</TotalTime>
  <Words>1041</Words>
  <Application>Microsoft Office PowerPoint</Application>
  <PresentationFormat>Widescreen</PresentationFormat>
  <Paragraphs>181</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Bell MT</vt:lpstr>
      <vt:lpstr>Calibri</vt:lpstr>
      <vt:lpstr>Calibri Light</vt:lpstr>
      <vt:lpstr>system-ui</vt:lpstr>
      <vt:lpstr>Office Theme</vt:lpstr>
      <vt:lpstr>Welcome!</vt:lpstr>
      <vt:lpstr>Gospel of John</vt:lpstr>
      <vt:lpstr>Gospel of John</vt:lpstr>
      <vt:lpstr>Gospel of John</vt:lpstr>
      <vt:lpstr>Theme of John</vt:lpstr>
      <vt:lpstr>Theme of John</vt:lpstr>
      <vt:lpstr>Theme of John</vt:lpstr>
      <vt:lpstr>Sevenfold  Imagery</vt:lpstr>
      <vt:lpstr>John 1:1</vt:lpstr>
      <vt:lpstr>John 1:1</vt:lpstr>
      <vt:lpstr>Welcome!</vt:lpstr>
      <vt:lpstr>PowerPoint Presentation</vt:lpstr>
      <vt:lpstr>Render to Caesar</vt:lpstr>
      <vt:lpstr>Divine Commands</vt:lpstr>
      <vt:lpstr>Divine Commands</vt:lpstr>
      <vt:lpstr>Context is King</vt:lpstr>
      <vt:lpstr>What It Means</vt:lpstr>
      <vt:lpstr>What It Means</vt:lpstr>
      <vt:lpstr>What It Does Not Mean</vt:lpstr>
      <vt:lpstr>Failing the Command</vt:lpstr>
      <vt:lpstr>Failing the Command</vt:lpstr>
      <vt:lpstr>A Difficult Command</vt:lpstr>
      <vt:lpstr>PowerPoint Presentation</vt:lpstr>
      <vt:lpstr>Obedience is Key</vt:lpstr>
      <vt:lpstr>Pu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BRIAN HAINES</dc:creator>
  <cp:lastModifiedBy>Microsoft account</cp:lastModifiedBy>
  <cp:revision>123</cp:revision>
  <dcterms:created xsi:type="dcterms:W3CDTF">2015-10-07T16:10:20Z</dcterms:created>
  <dcterms:modified xsi:type="dcterms:W3CDTF">2021-06-05T21:16:03Z</dcterms:modified>
</cp:coreProperties>
</file>